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  <p:sldMasterId id="2147483701" r:id="rId2"/>
  </p:sldMasterIdLst>
  <p:notesMasterIdLst>
    <p:notesMasterId r:id="rId24"/>
  </p:notesMasterIdLst>
  <p:sldIdLst>
    <p:sldId id="363" r:id="rId3"/>
    <p:sldId id="364" r:id="rId4"/>
    <p:sldId id="365" r:id="rId5"/>
    <p:sldId id="366" r:id="rId6"/>
    <p:sldId id="367" r:id="rId7"/>
    <p:sldId id="372" r:id="rId8"/>
    <p:sldId id="373" r:id="rId9"/>
    <p:sldId id="374" r:id="rId10"/>
    <p:sldId id="375" r:id="rId11"/>
    <p:sldId id="377" r:id="rId12"/>
    <p:sldId id="379" r:id="rId13"/>
    <p:sldId id="380" r:id="rId14"/>
    <p:sldId id="381" r:id="rId15"/>
    <p:sldId id="382" r:id="rId16"/>
    <p:sldId id="383" r:id="rId17"/>
    <p:sldId id="384" r:id="rId18"/>
    <p:sldId id="385" r:id="rId19"/>
    <p:sldId id="386" r:id="rId20"/>
    <p:sldId id="387" r:id="rId21"/>
    <p:sldId id="388" r:id="rId22"/>
    <p:sldId id="389" r:id="rId23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08"/>
    <p:restoredTop sz="73279" autoAdjust="0"/>
  </p:normalViewPr>
  <p:slideViewPr>
    <p:cSldViewPr snapToGrid="0">
      <p:cViewPr varScale="1">
        <p:scale>
          <a:sx n="70" d="100"/>
          <a:sy n="70" d="100"/>
        </p:scale>
        <p:origin x="1659" y="4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5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77D2E86-F031-41BB-8D7D-39E024C9D199}" type="datetimeFigureOut">
              <a:rPr lang="en-US" smtClean="0"/>
              <a:t>3/12/2018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EE70C1D8-2148-4CCC-AD0F-B34CA776C0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847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77698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5529-9E21-485D-85D0-B510246CE80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436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5529-9E21-485D-85D0-B510246CE80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831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5529-9E21-485D-85D0-B510246CE80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844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5529-9E21-485D-85D0-B510246CE80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611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5529-9E21-485D-85D0-B510246CE80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265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3007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1557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380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5529-9E21-485D-85D0-B510246CE80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41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5529-9E21-485D-85D0-B510246CE80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906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5529-9E21-485D-85D0-B510246CE80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812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5529-9E21-485D-85D0-B510246CE80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136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5529-9E21-485D-85D0-B510246CE80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938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6462" y="1279954"/>
            <a:ext cx="7086599" cy="14700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2260" y="2749977"/>
            <a:ext cx="6400800" cy="1752600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3/12/2018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49898" y="6094107"/>
            <a:ext cx="971195" cy="6273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 smtClean="0">
                <a:solidFill>
                  <a:schemeClr val="bg1"/>
                </a:solidFill>
                <a:latin typeface="+mn-lt"/>
              </a:rPr>
              <a:t>Institute for Software Integrated Systems</a:t>
            </a:r>
            <a:endParaRPr lang="en-US" sz="1000" i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922858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SIS_PPT_P1_r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9"/>
          <a:stretch/>
        </p:blipFill>
        <p:spPr>
          <a:xfrm>
            <a:off x="0" y="1231602"/>
            <a:ext cx="9144000" cy="562639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53698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53698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3/12/2018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282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4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SIS_PPT_P1_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418"/>
            <a:ext cx="8229600" cy="783770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140610"/>
            <a:ext cx="4040188" cy="2143507"/>
          </a:xfrm>
        </p:spPr>
        <p:txBody>
          <a:bodyPr/>
          <a:lstStyle>
            <a:lvl1pPr>
              <a:defRPr sz="1800">
                <a:solidFill>
                  <a:srgbClr val="0E1C58"/>
                </a:solidFill>
              </a:defRPr>
            </a:lvl1pPr>
            <a:lvl2pPr>
              <a:defRPr sz="1500">
                <a:solidFill>
                  <a:srgbClr val="0E1C58"/>
                </a:solidFill>
              </a:defRPr>
            </a:lvl2pPr>
            <a:lvl3pPr>
              <a:defRPr sz="1350">
                <a:solidFill>
                  <a:srgbClr val="0E1C58"/>
                </a:solidFill>
              </a:defRPr>
            </a:lvl3pPr>
            <a:lvl4pPr>
              <a:defRPr sz="1200">
                <a:solidFill>
                  <a:srgbClr val="0E1C58"/>
                </a:solidFill>
              </a:defRPr>
            </a:lvl4pPr>
            <a:lvl5pPr>
              <a:defRPr sz="1200">
                <a:solidFill>
                  <a:srgbClr val="0E1C58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140610"/>
            <a:ext cx="4041775" cy="2143507"/>
          </a:xfrm>
        </p:spPr>
        <p:txBody>
          <a:bodyPr/>
          <a:lstStyle>
            <a:lvl1pPr>
              <a:defRPr sz="1800">
                <a:solidFill>
                  <a:srgbClr val="0E1C58"/>
                </a:solidFill>
              </a:defRPr>
            </a:lvl1pPr>
            <a:lvl2pPr>
              <a:defRPr sz="1500">
                <a:solidFill>
                  <a:srgbClr val="0E1C58"/>
                </a:solidFill>
              </a:defRPr>
            </a:lvl2pPr>
            <a:lvl3pPr>
              <a:defRPr sz="1350">
                <a:solidFill>
                  <a:srgbClr val="0E1C58"/>
                </a:solidFill>
              </a:defRPr>
            </a:lvl3pPr>
            <a:lvl4pPr>
              <a:defRPr sz="1200">
                <a:solidFill>
                  <a:srgbClr val="0E1C58"/>
                </a:solidFill>
              </a:defRPr>
            </a:lvl4pPr>
            <a:lvl5pPr>
              <a:defRPr sz="1200">
                <a:solidFill>
                  <a:srgbClr val="0E1C58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3/12/2018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0" y="5859886"/>
            <a:ext cx="9144000" cy="99811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13" name="Content Placeholder 3"/>
          <p:cNvSpPr>
            <a:spLocks noGrp="1"/>
          </p:cNvSpPr>
          <p:nvPr>
            <p:ph sz="half" idx="14"/>
          </p:nvPr>
        </p:nvSpPr>
        <p:spPr>
          <a:xfrm>
            <a:off x="4646613" y="3576938"/>
            <a:ext cx="4040188" cy="2282948"/>
          </a:xfrm>
        </p:spPr>
        <p:txBody>
          <a:bodyPr/>
          <a:lstStyle>
            <a:lvl1pPr>
              <a:defRPr sz="1800">
                <a:solidFill>
                  <a:srgbClr val="0E1C58"/>
                </a:solidFill>
              </a:defRPr>
            </a:lvl1pPr>
            <a:lvl2pPr>
              <a:defRPr sz="1500">
                <a:solidFill>
                  <a:srgbClr val="0E1C58"/>
                </a:solidFill>
              </a:defRPr>
            </a:lvl2pPr>
            <a:lvl3pPr>
              <a:defRPr sz="1350">
                <a:solidFill>
                  <a:srgbClr val="0E1C58"/>
                </a:solidFill>
              </a:defRPr>
            </a:lvl3pPr>
            <a:lvl4pPr>
              <a:defRPr sz="1200">
                <a:solidFill>
                  <a:srgbClr val="0E1C58"/>
                </a:solidFill>
              </a:defRPr>
            </a:lvl4pPr>
            <a:lvl5pPr>
              <a:defRPr sz="1200">
                <a:solidFill>
                  <a:srgbClr val="0E1C58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3576939"/>
            <a:ext cx="4040188" cy="2282949"/>
          </a:xfrm>
        </p:spPr>
        <p:txBody>
          <a:bodyPr/>
          <a:lstStyle>
            <a:lvl1pPr>
              <a:defRPr sz="1800">
                <a:solidFill>
                  <a:srgbClr val="0E1C58"/>
                </a:solidFill>
              </a:defRPr>
            </a:lvl1pPr>
            <a:lvl2pPr>
              <a:defRPr sz="1500">
                <a:solidFill>
                  <a:srgbClr val="0E1C58"/>
                </a:solidFill>
              </a:defRPr>
            </a:lvl2pPr>
            <a:lvl3pPr>
              <a:defRPr sz="1350">
                <a:solidFill>
                  <a:srgbClr val="0E1C58"/>
                </a:solidFill>
              </a:defRPr>
            </a:lvl3pPr>
            <a:lvl4pPr>
              <a:defRPr sz="1200">
                <a:solidFill>
                  <a:srgbClr val="0E1C58"/>
                </a:solidFill>
              </a:defRPr>
            </a:lvl4pPr>
            <a:lvl5pPr>
              <a:defRPr sz="1200">
                <a:solidFill>
                  <a:srgbClr val="0E1C58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5465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57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noFill/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noFill/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5D15A451-678C-3A43-BD3A-A8B06A1DFF49}" type="datetime1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F120038C-7DD8-F24E-9A0D-798F83C68E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3536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0" tIns="0" rIns="0" bIns="0">
            <a:noAutofit/>
          </a:bodyPr>
          <a:lstStyle>
            <a:lvl1pPr algn="ctr">
              <a:defRPr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 marL="0" indent="0">
              <a:buNone/>
              <a:defRPr sz="150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1pPr>
            <a:lvl2pPr marL="342900" indent="0">
              <a:buNone/>
              <a:defRPr sz="15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685800" indent="0">
              <a:buNone/>
              <a:defRPr sz="15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028700" indent="0">
              <a:buNone/>
              <a:defRPr sz="15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1600" indent="0">
              <a:buNone/>
              <a:defRPr sz="15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E574A01D-4478-7E4B-81C0-2D32DD8A6C08}" type="datetime1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F120038C-7DD8-F24E-9A0D-798F83C68E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556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57510-1C90-ED44-BF12-7C9C3627113E}" type="datetime1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6268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D384-B854-D64C-9EE8-F5FAB0CD4200}" type="datetime1">
              <a:rPr lang="en-US" smtClean="0"/>
              <a:t>3/12/2018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847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F709D-1E11-F24A-B412-D1D3916F6BAF}" type="datetime1">
              <a:rPr lang="en-US" smtClean="0"/>
              <a:t>3/12/2018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361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2BAB-6EC0-E346-BDA9-296A76558023}" type="datetime1">
              <a:rPr lang="en-US" smtClean="0"/>
              <a:t>3/12/2018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58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43DF6-29DE-4341-B90C-7E4F4273AC02}" type="datetime1">
              <a:rPr lang="en-US" smtClean="0"/>
              <a:t>3/12/2018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838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SIS_PPT_P1_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9174"/>
            <a:ext cx="8229600" cy="783770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3/12/2018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176834"/>
            <a:ext cx="8229600" cy="4525963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  <a:lvl2pPr>
              <a:defRPr>
                <a:solidFill>
                  <a:srgbClr val="0E1C58"/>
                </a:solidFill>
              </a:defRPr>
            </a:lvl2pPr>
            <a:lvl3pPr>
              <a:defRPr>
                <a:solidFill>
                  <a:srgbClr val="0E1C58"/>
                </a:solidFill>
              </a:defRPr>
            </a:lvl3pPr>
            <a:lvl4pPr>
              <a:defRPr>
                <a:solidFill>
                  <a:srgbClr val="0E1C58"/>
                </a:solidFill>
              </a:defRPr>
            </a:lvl4pPr>
            <a:lvl5pPr>
              <a:defRPr>
                <a:solidFill>
                  <a:srgbClr val="0E1C58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 descr="ISIS_PPT_P1_r2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659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2B46A-29B5-0D49-BA8C-44B797CC7D45}" type="datetime1">
              <a:rPr lang="en-US" smtClean="0"/>
              <a:t>3/12/2018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4683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BB800-B0CF-1447-90FC-05A9F3897986}" type="datetime1">
              <a:rPr lang="en-US" smtClean="0"/>
              <a:t>3/12/2018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0949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9E19C-74DD-8C4E-8067-0D3CD6161BBD}" type="datetime1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76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22C6C-170C-0C41-AC59-A3EF3F14355C}" type="datetime1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503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noth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new_isis_ppt_bg_no_foo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" y="0"/>
            <a:ext cx="913765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6834"/>
            <a:ext cx="8229600" cy="4525963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  <a:lvl2pPr>
              <a:defRPr>
                <a:solidFill>
                  <a:srgbClr val="0E1C58"/>
                </a:solidFill>
              </a:defRPr>
            </a:lvl2pPr>
            <a:lvl3pPr>
              <a:defRPr>
                <a:solidFill>
                  <a:srgbClr val="0E1C58"/>
                </a:solidFill>
              </a:defRPr>
            </a:lvl3pPr>
            <a:lvl4pPr>
              <a:defRPr>
                <a:solidFill>
                  <a:srgbClr val="0E1C58"/>
                </a:solidFill>
              </a:defRPr>
            </a:lvl4pPr>
            <a:lvl5pPr>
              <a:defRPr>
                <a:solidFill>
                  <a:srgbClr val="0E1C58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3/12/2018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768"/>
            <a:ext cx="8229600" cy="764526"/>
          </a:xfrm>
        </p:spPr>
        <p:txBody>
          <a:bodyPr>
            <a:normAutofit/>
          </a:bodyPr>
          <a:lstStyle>
            <a:lvl1pPr>
              <a:defRPr sz="2700">
                <a:solidFill>
                  <a:srgbClr val="0E1C5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19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SIS_PPT_P1_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907"/>
            <a:ext cx="8229600" cy="726038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34564"/>
            <a:ext cx="4038600" cy="4525963"/>
          </a:xfrm>
        </p:spPr>
        <p:txBody>
          <a:bodyPr/>
          <a:lstStyle>
            <a:lvl1pPr>
              <a:defRPr sz="2100">
                <a:solidFill>
                  <a:srgbClr val="0E1C58"/>
                </a:solidFill>
              </a:defRPr>
            </a:lvl1pPr>
            <a:lvl2pPr>
              <a:defRPr sz="1800">
                <a:solidFill>
                  <a:srgbClr val="0E1C58"/>
                </a:solidFill>
              </a:defRPr>
            </a:lvl2pPr>
            <a:lvl3pPr>
              <a:defRPr sz="1500">
                <a:solidFill>
                  <a:srgbClr val="0E1C58"/>
                </a:solidFill>
              </a:defRPr>
            </a:lvl3pPr>
            <a:lvl4pPr>
              <a:defRPr sz="1350">
                <a:solidFill>
                  <a:srgbClr val="0E1C58"/>
                </a:solidFill>
              </a:defRPr>
            </a:lvl4pPr>
            <a:lvl5pPr>
              <a:defRPr sz="1350">
                <a:solidFill>
                  <a:srgbClr val="0E1C58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34564"/>
            <a:ext cx="4038600" cy="4525963"/>
          </a:xfrm>
        </p:spPr>
        <p:txBody>
          <a:bodyPr/>
          <a:lstStyle>
            <a:lvl1pPr>
              <a:defRPr sz="2100">
                <a:solidFill>
                  <a:srgbClr val="0E1C58"/>
                </a:solidFill>
              </a:defRPr>
            </a:lvl1pPr>
            <a:lvl2pPr>
              <a:defRPr sz="1800">
                <a:solidFill>
                  <a:srgbClr val="0E1C58"/>
                </a:solidFill>
              </a:defRPr>
            </a:lvl2pPr>
            <a:lvl3pPr>
              <a:defRPr sz="1500">
                <a:solidFill>
                  <a:srgbClr val="0E1C58"/>
                </a:solidFill>
              </a:defRPr>
            </a:lvl3pPr>
            <a:lvl4pPr>
              <a:defRPr sz="1350">
                <a:solidFill>
                  <a:srgbClr val="0E1C58"/>
                </a:solidFill>
              </a:defRPr>
            </a:lvl4pPr>
            <a:lvl5pPr>
              <a:defRPr sz="1350">
                <a:solidFill>
                  <a:srgbClr val="0E1C58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-1451114" y="5265887"/>
            <a:ext cx="2133600" cy="365125"/>
          </a:xfrm>
        </p:spPr>
        <p:txBody>
          <a:bodyPr/>
          <a:lstStyle/>
          <a:p>
            <a:fld id="{4549C345-3D38-4CE2-B9D1-CA2F0BCB7BF5}" type="datetimeFigureOut">
              <a:rPr lang="en-US" smtClean="0"/>
              <a:t>3/12/2018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080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SIS_PPT_P1_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418"/>
            <a:ext cx="8229600" cy="783770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140608"/>
            <a:ext cx="4040188" cy="2143507"/>
          </a:xfrm>
        </p:spPr>
        <p:txBody>
          <a:bodyPr/>
          <a:lstStyle>
            <a:lvl1pPr>
              <a:defRPr sz="1800">
                <a:solidFill>
                  <a:srgbClr val="0E1C58"/>
                </a:solidFill>
              </a:defRPr>
            </a:lvl1pPr>
            <a:lvl2pPr>
              <a:defRPr sz="1500">
                <a:solidFill>
                  <a:srgbClr val="0E1C58"/>
                </a:solidFill>
              </a:defRPr>
            </a:lvl2pPr>
            <a:lvl3pPr>
              <a:defRPr sz="1350">
                <a:solidFill>
                  <a:srgbClr val="0E1C58"/>
                </a:solidFill>
              </a:defRPr>
            </a:lvl3pPr>
            <a:lvl4pPr>
              <a:defRPr sz="1200">
                <a:solidFill>
                  <a:srgbClr val="0E1C58"/>
                </a:solidFill>
              </a:defRPr>
            </a:lvl4pPr>
            <a:lvl5pPr>
              <a:defRPr sz="1200">
                <a:solidFill>
                  <a:srgbClr val="0E1C58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140608"/>
            <a:ext cx="4041775" cy="2143507"/>
          </a:xfrm>
        </p:spPr>
        <p:txBody>
          <a:bodyPr/>
          <a:lstStyle>
            <a:lvl1pPr>
              <a:defRPr sz="1800">
                <a:solidFill>
                  <a:srgbClr val="0E1C58"/>
                </a:solidFill>
              </a:defRPr>
            </a:lvl1pPr>
            <a:lvl2pPr>
              <a:defRPr sz="1500">
                <a:solidFill>
                  <a:srgbClr val="0E1C58"/>
                </a:solidFill>
              </a:defRPr>
            </a:lvl2pPr>
            <a:lvl3pPr>
              <a:defRPr sz="1350">
                <a:solidFill>
                  <a:srgbClr val="0E1C58"/>
                </a:solidFill>
              </a:defRPr>
            </a:lvl3pPr>
            <a:lvl4pPr>
              <a:defRPr sz="1200">
                <a:solidFill>
                  <a:srgbClr val="0E1C58"/>
                </a:solidFill>
              </a:defRPr>
            </a:lvl4pPr>
            <a:lvl5pPr>
              <a:defRPr sz="1200">
                <a:solidFill>
                  <a:srgbClr val="0E1C58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3/12/2018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0" y="5859886"/>
            <a:ext cx="9144000" cy="99811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13" name="Content Placeholder 3"/>
          <p:cNvSpPr>
            <a:spLocks noGrp="1"/>
          </p:cNvSpPr>
          <p:nvPr>
            <p:ph sz="half" idx="14"/>
          </p:nvPr>
        </p:nvSpPr>
        <p:spPr>
          <a:xfrm>
            <a:off x="4646613" y="3576938"/>
            <a:ext cx="4040188" cy="2282948"/>
          </a:xfrm>
        </p:spPr>
        <p:txBody>
          <a:bodyPr/>
          <a:lstStyle>
            <a:lvl1pPr>
              <a:defRPr sz="1800">
                <a:solidFill>
                  <a:srgbClr val="0E1C58"/>
                </a:solidFill>
              </a:defRPr>
            </a:lvl1pPr>
            <a:lvl2pPr>
              <a:defRPr sz="1500">
                <a:solidFill>
                  <a:srgbClr val="0E1C58"/>
                </a:solidFill>
              </a:defRPr>
            </a:lvl2pPr>
            <a:lvl3pPr>
              <a:defRPr sz="1350">
                <a:solidFill>
                  <a:srgbClr val="0E1C58"/>
                </a:solidFill>
              </a:defRPr>
            </a:lvl3pPr>
            <a:lvl4pPr>
              <a:defRPr sz="1200">
                <a:solidFill>
                  <a:srgbClr val="0E1C58"/>
                </a:solidFill>
              </a:defRPr>
            </a:lvl4pPr>
            <a:lvl5pPr>
              <a:defRPr sz="1200">
                <a:solidFill>
                  <a:srgbClr val="0E1C58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3576939"/>
            <a:ext cx="4040188" cy="2282949"/>
          </a:xfrm>
        </p:spPr>
        <p:txBody>
          <a:bodyPr/>
          <a:lstStyle>
            <a:lvl1pPr>
              <a:defRPr sz="1800">
                <a:solidFill>
                  <a:srgbClr val="0E1C58"/>
                </a:solidFill>
              </a:defRPr>
            </a:lvl1pPr>
            <a:lvl2pPr>
              <a:defRPr sz="1500">
                <a:solidFill>
                  <a:srgbClr val="0E1C58"/>
                </a:solidFill>
              </a:defRPr>
            </a:lvl2pPr>
            <a:lvl3pPr>
              <a:defRPr sz="1350">
                <a:solidFill>
                  <a:srgbClr val="0E1C58"/>
                </a:solidFill>
              </a:defRPr>
            </a:lvl3pPr>
            <a:lvl4pPr>
              <a:defRPr sz="1200">
                <a:solidFill>
                  <a:srgbClr val="0E1C58"/>
                </a:solidFill>
              </a:defRPr>
            </a:lvl4pPr>
            <a:lvl5pPr>
              <a:defRPr sz="1200">
                <a:solidFill>
                  <a:srgbClr val="0E1C58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5859886"/>
            <a:ext cx="9144000" cy="99811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72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3/12/2018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 descr="ISIS_PPT_P1_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24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3/12/2018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ISIS_PPT_P1_r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9"/>
          <a:stretch/>
        </p:blipFill>
        <p:spPr>
          <a:xfrm>
            <a:off x="0" y="1231602"/>
            <a:ext cx="9144000" cy="562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54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3/12/2018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ISIS_PPT_P1_r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9"/>
          <a:stretch/>
        </p:blipFill>
        <p:spPr>
          <a:xfrm>
            <a:off x="0" y="1231602"/>
            <a:ext cx="9144000" cy="562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81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SIS_PPT_P1_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419"/>
            <a:ext cx="8229600" cy="66830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76834"/>
            <a:ext cx="8229600" cy="452596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3/12/2018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594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9C345-3D38-4CE2-B9D1-CA2F0BCB7BF5}" type="datetimeFigureOut">
              <a:rPr lang="en-US" smtClean="0"/>
              <a:t>3/12/2018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627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iming>
    <p:tnLst>
      <p:par>
        <p:cTn id="1" dur="indefinite" restart="never" nodeType="tmRoot"/>
      </p:par>
    </p:tnLst>
  </p:timing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268D8-A095-9946-B3E4-1080B27A2B4C}" type="datetime1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4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ctrTitle"/>
          </p:nvPr>
        </p:nvSpPr>
        <p:spPr>
          <a:xfrm>
            <a:off x="644816" y="666851"/>
            <a:ext cx="8253136" cy="998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70"/>
              <a:buFont typeface="Calibri"/>
              <a:buNone/>
            </a:pPr>
            <a:r>
              <a:rPr lang="en-US" sz="297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Resilient Computing Within Smart Grids</a:t>
            </a:r>
            <a:br>
              <a:rPr lang="en-US" sz="297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970" b="1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Information Architecture</a:t>
            </a:r>
            <a:endParaRPr sz="297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4188716" y="3833300"/>
            <a:ext cx="489146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Sponsored by ARPA-E under award DE-AR0000666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 Siemens Corporate Technology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Shape 1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24706" y="1931422"/>
            <a:ext cx="2027678" cy="1528721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pic>
        <p:nvPicPr>
          <p:cNvPr id="198" name="Shape 198" descr="ARPA-E_NodeGraphic_120715_7Cropp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57835" y="1947512"/>
            <a:ext cx="2076615" cy="1496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7437" y="4868881"/>
            <a:ext cx="2034761" cy="943565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6508133" y="4868881"/>
            <a:ext cx="2635867" cy="907388"/>
            <a:chOff x="6508133" y="4868881"/>
            <a:chExt cx="2635867" cy="907388"/>
          </a:xfrm>
        </p:grpSpPr>
        <p:sp>
          <p:nvSpPr>
            <p:cNvPr id="2" name="Rectangle 1"/>
            <p:cNvSpPr/>
            <p:nvPr/>
          </p:nvSpPr>
          <p:spPr>
            <a:xfrm>
              <a:off x="6508133" y="4868881"/>
              <a:ext cx="2635867" cy="88319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08133" y="4975844"/>
              <a:ext cx="2635867" cy="800425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5423" y="4788383"/>
            <a:ext cx="1024063" cy="102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1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Actor Based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399" y="1041071"/>
            <a:ext cx="4051465" cy="4647210"/>
          </a:xfrm>
        </p:spPr>
        <p:txBody>
          <a:bodyPr>
            <a:noAutofit/>
          </a:bodyPr>
          <a:lstStyle/>
          <a:p>
            <a:r>
              <a:rPr lang="en-US" dirty="0" smtClean="0"/>
              <a:t>Actor-based design of applications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Apps are architected as one or more actors that share information via secure messaging</a:t>
            </a:r>
          </a:p>
          <a:p>
            <a:pPr lvl="2"/>
            <a:r>
              <a:rPr lang="en-US" sz="1600" dirty="0" smtClean="0"/>
              <a:t>Actors encapsulate components, with well-defined interaction semantics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Actor’s resource needs are declared by developer, admitted by the system integrator; and enforced by the platform </a:t>
            </a:r>
            <a:endParaRPr lang="en-US" sz="1800" dirty="0" smtClean="0">
              <a:solidFill>
                <a:schemeClr val="tx1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b="38134"/>
          <a:stretch/>
        </p:blipFill>
        <p:spPr bwMode="auto">
          <a:xfrm>
            <a:off x="4526478" y="1286494"/>
            <a:ext cx="4465122" cy="1748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419600" y="3271652"/>
            <a:ext cx="4267200" cy="91440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Why?</a:t>
            </a:r>
          </a:p>
          <a:p>
            <a:pPr marL="731520" lvl="1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r>
              <a:rPr lang="en-US" noProof="0" dirty="0" smtClean="0">
                <a:solidFill>
                  <a:srgbClr val="002060"/>
                </a:solidFill>
              </a:rPr>
              <a:t>The components encapsulate reusable functionality</a:t>
            </a:r>
          </a:p>
          <a:p>
            <a:pPr marL="731520" lvl="1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r>
              <a:rPr lang="en-US" noProof="0" dirty="0" smtClean="0">
                <a:solidFill>
                  <a:srgbClr val="002060"/>
                </a:solidFill>
              </a:rPr>
              <a:t>The actor concept provides  ‘units’ for computing activities,  communication via secure </a:t>
            </a:r>
            <a:r>
              <a:rPr lang="en-US" dirty="0" smtClean="0">
                <a:solidFill>
                  <a:srgbClr val="002060"/>
                </a:solidFill>
              </a:rPr>
              <a:t>information flows, resource usage,  and fault tolerance 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515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399" y="1041071"/>
            <a:ext cx="4051465" cy="4647210"/>
          </a:xfrm>
        </p:spPr>
        <p:txBody>
          <a:bodyPr>
            <a:noAutofit/>
          </a:bodyPr>
          <a:lstStyle/>
          <a:p>
            <a:r>
              <a:rPr lang="en-US" sz="1800" dirty="0" smtClean="0">
                <a:solidFill>
                  <a:schemeClr val="tx1"/>
                </a:solidFill>
              </a:rPr>
              <a:t>A component is the basic building block of an application.</a:t>
            </a:r>
          </a:p>
          <a:p>
            <a:r>
              <a:rPr lang="en-US" sz="2000" dirty="0"/>
              <a:t>Asynchronous publisher (subscriber) interface:</a:t>
            </a:r>
          </a:p>
          <a:p>
            <a:pPr lvl="1"/>
            <a:r>
              <a:rPr lang="en-US" sz="1800" dirty="0" smtClean="0"/>
              <a:t>Pushes </a:t>
            </a:r>
            <a:r>
              <a:rPr lang="en-US" sz="1800" dirty="0"/>
              <a:t>(receives) </a:t>
            </a:r>
            <a:r>
              <a:rPr lang="en-US" sz="1800" dirty="0" smtClean="0"/>
              <a:t>a message</a:t>
            </a:r>
          </a:p>
          <a:p>
            <a:pPr lvl="1"/>
            <a:r>
              <a:rPr lang="en-US" sz="1800" dirty="0" smtClean="0">
                <a:solidFill>
                  <a:schemeClr val="tx1"/>
                </a:solidFill>
              </a:rPr>
              <a:t>Performs computation in response to a message</a:t>
            </a:r>
          </a:p>
          <a:p>
            <a:r>
              <a:rPr lang="en-US" sz="2000" dirty="0"/>
              <a:t>Synchronous provided (required) interface:</a:t>
            </a:r>
          </a:p>
          <a:p>
            <a:pPr lvl="1"/>
            <a:r>
              <a:rPr lang="en-US" sz="1800" dirty="0"/>
              <a:t>Handles incoming </a:t>
            </a:r>
            <a:r>
              <a:rPr lang="en-US" sz="1800" dirty="0" smtClean="0"/>
              <a:t>requests or makes outgoing requests.</a:t>
            </a:r>
          </a:p>
          <a:p>
            <a:r>
              <a:rPr lang="en-US" sz="2000" dirty="0" smtClean="0"/>
              <a:t>Other interfaces allow state management, resource management and provide support for “time-triggered” operations.</a:t>
            </a:r>
            <a:endParaRPr lang="en-US" sz="2000" dirty="0"/>
          </a:p>
        </p:txBody>
      </p:sp>
      <p:grpSp>
        <p:nvGrpSpPr>
          <p:cNvPr id="8" name="Group 7"/>
          <p:cNvGrpSpPr/>
          <p:nvPr/>
        </p:nvGrpSpPr>
        <p:grpSpPr>
          <a:xfrm>
            <a:off x="4833257" y="1171699"/>
            <a:ext cx="3981299" cy="2438400"/>
            <a:chOff x="4572000" y="1041071"/>
            <a:chExt cx="3981299" cy="2438400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72000" y="1041071"/>
              <a:ext cx="3981299" cy="2438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" name="Rectangle 4"/>
            <p:cNvSpPr/>
            <p:nvPr/>
          </p:nvSpPr>
          <p:spPr>
            <a:xfrm>
              <a:off x="7042068" y="2731325"/>
              <a:ext cx="1511231" cy="45126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032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833257" y="1171699"/>
            <a:ext cx="3981299" cy="2438400"/>
            <a:chOff x="4572000" y="1041071"/>
            <a:chExt cx="3981299" cy="2438400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72000" y="1041071"/>
              <a:ext cx="3981299" cy="2438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" name="Rectangle 4"/>
            <p:cNvSpPr/>
            <p:nvPr/>
          </p:nvSpPr>
          <p:spPr>
            <a:xfrm>
              <a:off x="7042068" y="2731325"/>
              <a:ext cx="1511231" cy="45126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/>
          <p:cNvSpPr/>
          <p:nvPr/>
        </p:nvSpPr>
        <p:spPr>
          <a:xfrm>
            <a:off x="4963886" y="4025735"/>
            <a:ext cx="1258784" cy="8193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Temp</a:t>
            </a:r>
          </a:p>
          <a:p>
            <a:pPr algn="ctr"/>
            <a:r>
              <a:rPr lang="en-US" dirty="0" smtClean="0"/>
              <a:t>Sensor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089569" y="4025734"/>
            <a:ext cx="1258784" cy="8193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Temp</a:t>
            </a:r>
          </a:p>
          <a:p>
            <a:pPr algn="ctr"/>
            <a:r>
              <a:rPr lang="en-US" dirty="0" smtClean="0"/>
              <a:t>Monitor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>
          <a:xfrm flipV="1">
            <a:off x="5771408" y="4845131"/>
            <a:ext cx="308758" cy="439387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605153" y="5284518"/>
            <a:ext cx="689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Periodic</a:t>
            </a:r>
          </a:p>
          <a:p>
            <a:r>
              <a:rPr lang="en-US" sz="1200" dirty="0" smtClean="0"/>
              <a:t> Timer</a:t>
            </a:r>
            <a:endParaRPr lang="en-US" sz="1200" dirty="0"/>
          </a:p>
        </p:txBody>
      </p:sp>
      <p:sp>
        <p:nvSpPr>
          <p:cNvPr id="13" name="Right Arrow 12"/>
          <p:cNvSpPr/>
          <p:nvPr/>
        </p:nvSpPr>
        <p:spPr>
          <a:xfrm>
            <a:off x="6391613" y="4257302"/>
            <a:ext cx="529012" cy="29688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301392" y="4554184"/>
            <a:ext cx="715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Pub/Sub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6831546" y="5064824"/>
            <a:ext cx="206178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A Weather Monitor </a:t>
            </a:r>
          </a:p>
          <a:p>
            <a:r>
              <a:rPr lang="en-US" dirty="0" smtClean="0"/>
              <a:t>Application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7" y="942944"/>
            <a:ext cx="4427234" cy="487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4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963886" y="4025735"/>
            <a:ext cx="1258784" cy="8193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Temp</a:t>
            </a:r>
          </a:p>
          <a:p>
            <a:pPr algn="ctr"/>
            <a:r>
              <a:rPr lang="en-US" dirty="0" smtClean="0"/>
              <a:t>Sensor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089569" y="4025734"/>
            <a:ext cx="1258784" cy="8193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Temp</a:t>
            </a:r>
          </a:p>
          <a:p>
            <a:pPr algn="ctr"/>
            <a:r>
              <a:rPr lang="en-US" dirty="0" smtClean="0"/>
              <a:t>Monitor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>
          <a:xfrm flipV="1">
            <a:off x="5771408" y="4845131"/>
            <a:ext cx="308758" cy="439387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605153" y="5284518"/>
            <a:ext cx="689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Periodic</a:t>
            </a:r>
          </a:p>
          <a:p>
            <a:r>
              <a:rPr lang="en-US" sz="1200" dirty="0" smtClean="0"/>
              <a:t> Timer</a:t>
            </a:r>
            <a:endParaRPr lang="en-US" sz="1200" dirty="0"/>
          </a:p>
        </p:txBody>
      </p:sp>
      <p:sp>
        <p:nvSpPr>
          <p:cNvPr id="13" name="Right Arrow 12"/>
          <p:cNvSpPr/>
          <p:nvPr/>
        </p:nvSpPr>
        <p:spPr>
          <a:xfrm>
            <a:off x="6391613" y="4257302"/>
            <a:ext cx="529012" cy="29688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301392" y="4554184"/>
            <a:ext cx="715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Pub/Sub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6831546" y="5064824"/>
            <a:ext cx="206178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A Weather Monitor </a:t>
            </a:r>
          </a:p>
          <a:p>
            <a:r>
              <a:rPr lang="en-US" dirty="0" smtClean="0"/>
              <a:t>Application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7" y="942944"/>
            <a:ext cx="4427234" cy="48751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3127" y="1935678"/>
            <a:ext cx="3586348" cy="190005"/>
          </a:xfrm>
          <a:prstGeom prst="rect">
            <a:avLst/>
          </a:prstGeom>
          <a:solidFill>
            <a:schemeClr val="lt1">
              <a:alpha val="3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3127" y="942944"/>
            <a:ext cx="3586347" cy="636474"/>
          </a:xfrm>
          <a:prstGeom prst="rect">
            <a:avLst/>
          </a:prstGeom>
          <a:solidFill>
            <a:schemeClr val="lt1">
              <a:alpha val="3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260286" y="1226866"/>
            <a:ext cx="4631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Components communicate via messages.</a:t>
            </a:r>
          </a:p>
          <a:p>
            <a:r>
              <a:rPr lang="en-US" dirty="0" smtClean="0"/>
              <a:t>Every message has an associated data structure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4" idx="2"/>
          </p:cNvCxnSpPr>
          <p:nvPr/>
        </p:nvCxnSpPr>
        <p:spPr>
          <a:xfrm>
            <a:off x="6576241" y="1873197"/>
            <a:ext cx="0" cy="22479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08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963886" y="4025735"/>
            <a:ext cx="1258784" cy="8193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Temp</a:t>
            </a:r>
          </a:p>
          <a:p>
            <a:pPr algn="ctr"/>
            <a:r>
              <a:rPr lang="en-US" dirty="0" smtClean="0"/>
              <a:t>Sensor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089569" y="4025734"/>
            <a:ext cx="1258784" cy="8193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Temp</a:t>
            </a:r>
          </a:p>
          <a:p>
            <a:pPr algn="ctr"/>
            <a:r>
              <a:rPr lang="en-US" dirty="0" smtClean="0"/>
              <a:t>Monitor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>
          <a:xfrm flipV="1">
            <a:off x="5771408" y="4845131"/>
            <a:ext cx="308758" cy="439387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605153" y="5284518"/>
            <a:ext cx="689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Periodic</a:t>
            </a:r>
          </a:p>
          <a:p>
            <a:r>
              <a:rPr lang="en-US" sz="1200" dirty="0" smtClean="0"/>
              <a:t> Timer</a:t>
            </a:r>
            <a:endParaRPr lang="en-US" sz="1200" dirty="0"/>
          </a:p>
        </p:txBody>
      </p:sp>
      <p:sp>
        <p:nvSpPr>
          <p:cNvPr id="13" name="Right Arrow 12"/>
          <p:cNvSpPr/>
          <p:nvPr/>
        </p:nvSpPr>
        <p:spPr>
          <a:xfrm>
            <a:off x="6391613" y="4257302"/>
            <a:ext cx="529012" cy="29688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301392" y="4554184"/>
            <a:ext cx="715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Pub/Sub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6831546" y="5064824"/>
            <a:ext cx="206178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A Weather Monitor </a:t>
            </a:r>
          </a:p>
          <a:p>
            <a:r>
              <a:rPr lang="en-US" dirty="0" smtClean="0"/>
              <a:t>Application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7" y="942944"/>
            <a:ext cx="4427234" cy="48751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3779" y="2199331"/>
            <a:ext cx="4346582" cy="698248"/>
          </a:xfrm>
          <a:prstGeom prst="rect">
            <a:avLst/>
          </a:prstGeom>
          <a:solidFill>
            <a:schemeClr val="lt1">
              <a:alpha val="3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682112" y="979253"/>
            <a:ext cx="4298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Components can be triggered via timers.  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276090" y="3924083"/>
            <a:ext cx="2115523" cy="1893985"/>
          </a:xfrm>
          <a:prstGeom prst="rect">
            <a:avLst/>
          </a:prstGeom>
          <a:solidFill>
            <a:schemeClr val="lt1">
              <a:alpha val="3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89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774" y="3612041"/>
            <a:ext cx="4674158" cy="22060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7" y="942944"/>
            <a:ext cx="4427234" cy="48751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3779" y="2199331"/>
            <a:ext cx="4346582" cy="698248"/>
          </a:xfrm>
          <a:prstGeom prst="rect">
            <a:avLst/>
          </a:prstGeom>
          <a:solidFill>
            <a:schemeClr val="lt1">
              <a:alpha val="3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154774" y="4848680"/>
            <a:ext cx="4427234" cy="447716"/>
          </a:xfrm>
          <a:prstGeom prst="rect">
            <a:avLst/>
          </a:prstGeom>
          <a:solidFill>
            <a:schemeClr val="lt1">
              <a:alpha val="3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682112" y="979253"/>
            <a:ext cx="4298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Components can be triggered via timers.  Each timer is associated with a function that describes the operation to be performed with the timer fires.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567055" y="2179582"/>
            <a:ext cx="9186" cy="19415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89041" y="2375403"/>
            <a:ext cx="22919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Skeleton of the code is automatically generated by the RIAPS development environment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44001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7" y="942944"/>
            <a:ext cx="4427234" cy="4875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5" y="3420323"/>
            <a:ext cx="5857875" cy="3352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63779" y="2199331"/>
            <a:ext cx="4346582" cy="698248"/>
          </a:xfrm>
          <a:prstGeom prst="rect">
            <a:avLst/>
          </a:prstGeom>
          <a:solidFill>
            <a:schemeClr val="lt1">
              <a:alpha val="3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572882" y="5097643"/>
            <a:ext cx="5571117" cy="1243170"/>
          </a:xfrm>
          <a:prstGeom prst="rect">
            <a:avLst/>
          </a:prstGeom>
          <a:solidFill>
            <a:schemeClr val="lt1">
              <a:alpha val="3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682112" y="979253"/>
            <a:ext cx="4298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Components can be triggered via timers.  Each timer is associated with a function that describes the operation to be performed with the timer fires.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567055" y="2179582"/>
            <a:ext cx="9186" cy="19415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89041" y="2375403"/>
            <a:ext cx="2291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Development updates the code to add the operations to be performed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1912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7" y="942944"/>
            <a:ext cx="4427234" cy="4875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3275" y="4114800"/>
            <a:ext cx="5800725" cy="274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3127" y="3031382"/>
            <a:ext cx="4346582" cy="698248"/>
          </a:xfrm>
          <a:prstGeom prst="rect">
            <a:avLst/>
          </a:prstGeom>
          <a:solidFill>
            <a:schemeClr val="lt1">
              <a:alpha val="3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572882" y="5818067"/>
            <a:ext cx="5571117" cy="522745"/>
          </a:xfrm>
          <a:prstGeom prst="rect">
            <a:avLst/>
          </a:prstGeom>
          <a:solidFill>
            <a:schemeClr val="lt1">
              <a:alpha val="3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682112" y="979253"/>
            <a:ext cx="4298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Another developer can write what to do when the message arrives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567055" y="2179582"/>
            <a:ext cx="9186" cy="19415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689041" y="2375403"/>
            <a:ext cx="22919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Skeleton of the code is automatically generated by the RIAPS development environment</a:t>
            </a:r>
            <a:endParaRPr lang="en-US" i="1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567055" y="2164509"/>
            <a:ext cx="9186" cy="19415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18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7" y="942944"/>
            <a:ext cx="4427234" cy="4875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3772048"/>
            <a:ext cx="4346582" cy="1821230"/>
          </a:xfrm>
          <a:prstGeom prst="rect">
            <a:avLst/>
          </a:prstGeom>
          <a:solidFill>
            <a:schemeClr val="lt1">
              <a:alpha val="3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682112" y="979253"/>
            <a:ext cx="4298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Actors provides resource and fault encapsulation. </a:t>
            </a:r>
          </a:p>
          <a:p>
            <a:r>
              <a:rPr lang="en-US" dirty="0" smtClean="0"/>
              <a:t>- They are similar to processes in other operating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5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7" y="942944"/>
            <a:ext cx="4427234" cy="4875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3772048"/>
            <a:ext cx="4346582" cy="1821230"/>
          </a:xfrm>
          <a:prstGeom prst="rect">
            <a:avLst/>
          </a:prstGeom>
          <a:solidFill>
            <a:schemeClr val="lt1">
              <a:alpha val="3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682112" y="979253"/>
            <a:ext cx="4298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Actors provides resource and fault encapsulation. </a:t>
            </a:r>
          </a:p>
          <a:p>
            <a:r>
              <a:rPr lang="en-US" dirty="0" smtClean="0"/>
              <a:t>- They are similar to processes in other operating systems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361" y="3772048"/>
            <a:ext cx="4546576" cy="2096477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6567055" y="2164509"/>
            <a:ext cx="0" cy="16075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689041" y="2360330"/>
            <a:ext cx="2291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Actors are also the unit of deployment.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4263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</a:pPr>
            <a:r>
              <a:rPr lang="en-US" sz="4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The Context</a:t>
            </a:r>
            <a:endParaRPr/>
          </a:p>
        </p:txBody>
      </p:sp>
      <p:sp>
        <p:nvSpPr>
          <p:cNvPr id="205" name="Shape 205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206890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Extended Demonstration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6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weathermonit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002" y="476738"/>
            <a:ext cx="9085998" cy="511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75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5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457200" y="57768"/>
            <a:ext cx="8229600" cy="764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E1C58"/>
              </a:buClr>
              <a:buSzPts val="2700"/>
              <a:buFont typeface="Calibri"/>
              <a:buNone/>
            </a:pPr>
            <a:r>
              <a:rPr lang="en-US" sz="27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The Evolution of Energy Networks</a:t>
            </a:r>
            <a:endParaRPr/>
          </a:p>
        </p:txBody>
      </p:sp>
      <p:pic>
        <p:nvPicPr>
          <p:cNvPr id="212" name="Shape 212" descr="https://cdn-images-1.medium.com/max/800/1*nnpzTe1hx74WKICL3Gj34A.jpeg"/>
          <p:cNvPicPr preferRelativeResize="0"/>
          <p:nvPr/>
        </p:nvPicPr>
        <p:blipFill rotWithShape="1">
          <a:blip r:embed="rId3">
            <a:alphaModFix/>
          </a:blip>
          <a:srcRect r="64668" b="10153"/>
          <a:stretch/>
        </p:blipFill>
        <p:spPr>
          <a:xfrm>
            <a:off x="551669" y="1628860"/>
            <a:ext cx="1578215" cy="2541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 descr="https://cdn-images-1.medium.com/max/800/1*nnpzTe1hx74WKICL3Gj34A.jpeg"/>
          <p:cNvPicPr preferRelativeResize="0"/>
          <p:nvPr/>
        </p:nvPicPr>
        <p:blipFill rotWithShape="1">
          <a:blip r:embed="rId3">
            <a:alphaModFix/>
          </a:blip>
          <a:srcRect l="34583" r="34210" b="10994"/>
          <a:stretch/>
        </p:blipFill>
        <p:spPr>
          <a:xfrm>
            <a:off x="3738445" y="1694618"/>
            <a:ext cx="1393903" cy="251795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/>
          <p:nvPr/>
        </p:nvSpPr>
        <p:spPr>
          <a:xfrm>
            <a:off x="2442117" y="2565170"/>
            <a:ext cx="947853" cy="61331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Shape 215" descr="https://cdn-images-1.medium.com/max/800/1*nnpzTe1hx74WKICL3Gj34A.jpeg"/>
          <p:cNvPicPr preferRelativeResize="0"/>
          <p:nvPr/>
        </p:nvPicPr>
        <p:blipFill rotWithShape="1">
          <a:blip r:embed="rId3">
            <a:alphaModFix/>
          </a:blip>
          <a:srcRect l="65549" b="11336"/>
          <a:stretch/>
        </p:blipFill>
        <p:spPr>
          <a:xfrm>
            <a:off x="7273132" y="1645587"/>
            <a:ext cx="1647592" cy="256698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Shape 216"/>
          <p:cNvSpPr/>
          <p:nvPr/>
        </p:nvSpPr>
        <p:spPr>
          <a:xfrm>
            <a:off x="5519726" y="2478941"/>
            <a:ext cx="1399482" cy="61331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Trend</a:t>
            </a:r>
            <a:endParaRPr/>
          </a:p>
        </p:txBody>
      </p:sp>
      <p:sp>
        <p:nvSpPr>
          <p:cNvPr id="217" name="Shape 217"/>
          <p:cNvSpPr txBox="1"/>
          <p:nvPr/>
        </p:nvSpPr>
        <p:spPr>
          <a:xfrm>
            <a:off x="6175413" y="4522888"/>
            <a:ext cx="2851247" cy="10772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 of transactive microgrids with limited role of distribution system operators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Shape 218"/>
          <p:cNvSpPr txBox="1"/>
          <p:nvPr/>
        </p:nvSpPr>
        <p:spPr>
          <a:xfrm>
            <a:off x="3120105" y="4522888"/>
            <a:ext cx="2851247" cy="10772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 of distribution feeders with some microgrids with tightly integrated distributed energy resources</a:t>
            </a:r>
            <a:endParaRPr/>
          </a:p>
        </p:txBody>
      </p:sp>
      <p:sp>
        <p:nvSpPr>
          <p:cNvPr id="219" name="Shape 219"/>
          <p:cNvSpPr txBox="1"/>
          <p:nvPr/>
        </p:nvSpPr>
        <p:spPr>
          <a:xfrm>
            <a:off x="64797" y="4522888"/>
            <a:ext cx="2851247" cy="13234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Traditional networks with transmission system operators, distribution system operators, and radial distribution systems to communities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9150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457200" y="57768"/>
            <a:ext cx="8229600" cy="764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E1C58"/>
              </a:buClr>
              <a:buSzPts val="2700"/>
              <a:buFont typeface="Calibri"/>
              <a:buNone/>
            </a:pPr>
            <a:r>
              <a:rPr lang="en-US" sz="27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The Evolution of Energy Networks</a:t>
            </a:r>
            <a:endParaRPr/>
          </a:p>
        </p:txBody>
      </p:sp>
      <p:pic>
        <p:nvPicPr>
          <p:cNvPr id="226" name="Shape 226" descr="https://cdn-images-1.medium.com/max/800/1*nnpzTe1hx74WKICL3Gj34A.jpeg"/>
          <p:cNvPicPr preferRelativeResize="0"/>
          <p:nvPr/>
        </p:nvPicPr>
        <p:blipFill rotWithShape="1">
          <a:blip r:embed="rId3">
            <a:alphaModFix/>
          </a:blip>
          <a:srcRect r="64668" b="10153"/>
          <a:stretch/>
        </p:blipFill>
        <p:spPr>
          <a:xfrm>
            <a:off x="551669" y="1628860"/>
            <a:ext cx="1578215" cy="2541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 descr="https://cdn-images-1.medium.com/max/800/1*nnpzTe1hx74WKICL3Gj34A.jpeg"/>
          <p:cNvPicPr preferRelativeResize="0"/>
          <p:nvPr/>
        </p:nvPicPr>
        <p:blipFill rotWithShape="1">
          <a:blip r:embed="rId3">
            <a:alphaModFix/>
          </a:blip>
          <a:srcRect l="34583" r="34210" b="10994"/>
          <a:stretch/>
        </p:blipFill>
        <p:spPr>
          <a:xfrm>
            <a:off x="3738445" y="1694618"/>
            <a:ext cx="1393903" cy="251795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/>
          <p:nvPr/>
        </p:nvSpPr>
        <p:spPr>
          <a:xfrm>
            <a:off x="2442117" y="2565170"/>
            <a:ext cx="947853" cy="61331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Shape 229"/>
          <p:cNvSpPr txBox="1"/>
          <p:nvPr/>
        </p:nvSpPr>
        <p:spPr>
          <a:xfrm>
            <a:off x="3120105" y="4522888"/>
            <a:ext cx="2851247" cy="10772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 of distribution feeders with some microgrids with tightly integrated distributed energy resources</a:t>
            </a:r>
            <a:endParaRPr/>
          </a:p>
        </p:txBody>
      </p:sp>
      <p:sp>
        <p:nvSpPr>
          <p:cNvPr id="230" name="Shape 230"/>
          <p:cNvSpPr/>
          <p:nvPr/>
        </p:nvSpPr>
        <p:spPr>
          <a:xfrm>
            <a:off x="5721178" y="956280"/>
            <a:ext cx="3311611" cy="5130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0188" marR="0" lvl="0" indent="-230188" algn="l" rtl="0">
              <a:spcBef>
                <a:spcPts val="0"/>
              </a:spcBef>
              <a:spcAft>
                <a:spcPts val="0"/>
              </a:spcAft>
              <a:buClr>
                <a:srgbClr val="0E1C58"/>
              </a:buClr>
              <a:buSzPts val="2281"/>
              <a:buFont typeface="Arial"/>
              <a:buChar char="•"/>
            </a:pPr>
            <a:r>
              <a:rPr lang="en-US" sz="224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Advantages of decentralization</a:t>
            </a:r>
            <a:endParaRPr/>
          </a:p>
          <a:p>
            <a:pPr marL="512763" marR="0" lvl="1" indent="-285749" algn="l" rtl="0">
              <a:spcBef>
                <a:spcPts val="600"/>
              </a:spcBef>
              <a:spcAft>
                <a:spcPts val="0"/>
              </a:spcAft>
              <a:buClr>
                <a:srgbClr val="0E1C58"/>
              </a:buClr>
              <a:buSzPts val="1921"/>
              <a:buFont typeface="Arial"/>
              <a:buChar char="–"/>
            </a:pPr>
            <a:r>
              <a:rPr lang="en-US" sz="196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improved cyber and physical </a:t>
            </a:r>
            <a:r>
              <a:rPr lang="en-US" sz="196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resilience </a:t>
            </a:r>
            <a:r>
              <a:rPr lang="en-US" sz="196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by removing single points of failures</a:t>
            </a:r>
            <a:endParaRPr/>
          </a:p>
          <a:p>
            <a:pPr marL="512763" marR="0" lvl="1" indent="-285749" algn="l" rtl="0">
              <a:spcBef>
                <a:spcPts val="600"/>
              </a:spcBef>
              <a:spcAft>
                <a:spcPts val="0"/>
              </a:spcAft>
              <a:buClr>
                <a:srgbClr val="0E1C58"/>
              </a:buClr>
              <a:buSzPts val="1921"/>
              <a:buFont typeface="Arial"/>
              <a:buChar char="–"/>
            </a:pPr>
            <a:r>
              <a:rPr lang="en-US" sz="1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196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aster decision making by avoiding network penalties </a:t>
            </a:r>
            <a:r>
              <a:rPr lang="en-US" sz="18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due</a:t>
            </a:r>
            <a:r>
              <a:rPr lang="en-US" sz="196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 to round-trip to the cloud</a:t>
            </a:r>
            <a:endParaRPr/>
          </a:p>
          <a:p>
            <a:pPr marL="512763" marR="0" lvl="1" indent="-285749" algn="l" rtl="0">
              <a:spcBef>
                <a:spcPts val="600"/>
              </a:spcBef>
              <a:spcAft>
                <a:spcPts val="0"/>
              </a:spcAft>
              <a:buClr>
                <a:srgbClr val="0E1C58"/>
              </a:buClr>
              <a:buSzPts val="1921"/>
              <a:buFont typeface="Arial"/>
              <a:buChar char="–"/>
            </a:pPr>
            <a:r>
              <a:rPr lang="en-US" sz="196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improved scalability</a:t>
            </a:r>
            <a:endParaRPr/>
          </a:p>
          <a:p>
            <a:pPr marL="512763" marR="0" lvl="1" indent="-285749" algn="l" rtl="0">
              <a:spcBef>
                <a:spcPts val="600"/>
              </a:spcBef>
              <a:spcAft>
                <a:spcPts val="0"/>
              </a:spcAft>
              <a:buClr>
                <a:srgbClr val="0E1C58"/>
              </a:buClr>
              <a:buSzPts val="1921"/>
              <a:buFont typeface="Arial"/>
              <a:buChar char="–"/>
            </a:pPr>
            <a:r>
              <a:rPr lang="en-US" sz="196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better integration with </a:t>
            </a:r>
            <a:br>
              <a:rPr lang="en-US" sz="196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96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hierarchical control systems </a:t>
            </a:r>
            <a:endParaRPr/>
          </a:p>
          <a:p>
            <a:pPr marL="342900" marR="0" lvl="0" indent="-342900" algn="l" rtl="0">
              <a:spcBef>
                <a:spcPts val="600"/>
              </a:spcBef>
              <a:spcAft>
                <a:spcPts val="0"/>
              </a:spcAft>
              <a:buNone/>
            </a:pPr>
            <a:endParaRPr sz="2240">
              <a:solidFill>
                <a:srgbClr val="0E1C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Shape 231"/>
          <p:cNvSpPr txBox="1"/>
          <p:nvPr/>
        </p:nvSpPr>
        <p:spPr>
          <a:xfrm>
            <a:off x="64797" y="4522888"/>
            <a:ext cx="2851247" cy="13234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Traditional networks with transmission system operators, distribution system operators, and radial distribution systems to communities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3304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VISION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10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8720-E526-BD45-92D7-B4028BF31D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58750"/>
            <a:ext cx="8229600" cy="784225"/>
          </a:xfrm>
        </p:spPr>
        <p:txBody>
          <a:bodyPr/>
          <a:lstStyle/>
          <a:p>
            <a:r>
              <a:rPr lang="en-US" dirty="0" smtClean="0"/>
              <a:t>RIAPS Vision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338" y="942975"/>
            <a:ext cx="7840662" cy="507523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60960" y="6177481"/>
            <a:ext cx="7938655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Push computing, including monitoring and control to the </a:t>
            </a:r>
            <a:r>
              <a:rPr lang="en-US" sz="2000" dirty="0" smtClean="0"/>
              <a:t>edge.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6404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8720-E526-BD45-92D7-B4028BF31D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58750"/>
            <a:ext cx="8229600" cy="784225"/>
          </a:xfrm>
        </p:spPr>
        <p:txBody>
          <a:bodyPr/>
          <a:lstStyle/>
          <a:p>
            <a:r>
              <a:rPr lang="en-US" dirty="0" smtClean="0"/>
              <a:t>RIAPS Vision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338" y="942975"/>
            <a:ext cx="7840662" cy="507523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60960" y="6177481"/>
            <a:ext cx="7938655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Provide core services to enable rapid development of smart apps.</a:t>
            </a:r>
          </a:p>
        </p:txBody>
      </p:sp>
    </p:spTree>
    <p:extLst>
      <p:ext uri="{BB962C8B-B14F-4D97-AF65-F5344CB8AC3E}">
        <p14:creationId xmlns:p14="http://schemas.microsoft.com/office/powerpoint/2010/main" val="45076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Programming Model: key ideas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76834"/>
            <a:ext cx="4785756" cy="568116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Resilient Information Architecture Platform for Smart Grid:  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b="1" dirty="0" smtClean="0"/>
              <a:t>Foundation</a:t>
            </a:r>
            <a:r>
              <a:rPr lang="en-US" dirty="0" smtClean="0"/>
              <a:t>: A Robust, Trusted, Open </a:t>
            </a:r>
            <a:r>
              <a:rPr lang="en-US" u="sng" dirty="0" smtClean="0"/>
              <a:t>Software Platform </a:t>
            </a:r>
            <a:r>
              <a:rPr lang="en-US" dirty="0" smtClean="0"/>
              <a:t>for Smart Grid.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b="1" dirty="0" smtClean="0"/>
              <a:t>Tools</a:t>
            </a:r>
            <a:r>
              <a:rPr lang="en-US" dirty="0" smtClean="0"/>
              <a:t>:  A Suite of </a:t>
            </a:r>
            <a:r>
              <a:rPr lang="en-US" u="sng" dirty="0" smtClean="0"/>
              <a:t>Model-driven Development Tools</a:t>
            </a:r>
            <a:r>
              <a:rPr lang="en-US" dirty="0" smtClean="0"/>
              <a:t> for building and integrating software applications to run within the smart grid network.</a:t>
            </a:r>
          </a:p>
          <a:p>
            <a:pPr marL="457200" indent="-457200"/>
            <a:r>
              <a:rPr lang="en-US" dirty="0" smtClean="0">
                <a:solidFill>
                  <a:srgbClr val="002060"/>
                </a:solidFill>
              </a:rPr>
              <a:t>Why?</a:t>
            </a:r>
          </a:p>
          <a:p>
            <a:pPr marL="731520" lvl="1" indent="-457200"/>
            <a:r>
              <a:rPr lang="en-US" i="1" dirty="0" smtClean="0">
                <a:solidFill>
                  <a:srgbClr val="002060"/>
                </a:solidFill>
              </a:rPr>
              <a:t>Change the paradigm for smart grid software development</a:t>
            </a:r>
          </a:p>
          <a:p>
            <a:pPr marL="731520" lvl="1" indent="-457200"/>
            <a:r>
              <a:rPr lang="en-US" dirty="0" smtClean="0">
                <a:solidFill>
                  <a:srgbClr val="002060"/>
                </a:solidFill>
              </a:rPr>
              <a:t>Software Platforms reduce complexity and increase reliability of software applications by providing </a:t>
            </a:r>
            <a:r>
              <a:rPr lang="en-US" b="1" dirty="0" smtClean="0">
                <a:solidFill>
                  <a:srgbClr val="002060"/>
                </a:solidFill>
              </a:rPr>
              <a:t>reusable technological building blocks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</a:p>
          <a:p>
            <a:pPr marL="731520" lvl="1" indent="-457200"/>
            <a:r>
              <a:rPr lang="en-US" dirty="0" smtClean="0">
                <a:solidFill>
                  <a:srgbClr val="002060"/>
                </a:solidFill>
              </a:rPr>
              <a:t>Model-driven development tools and processes </a:t>
            </a:r>
            <a:r>
              <a:rPr lang="en-US" b="1" dirty="0" smtClean="0">
                <a:solidFill>
                  <a:srgbClr val="002060"/>
                </a:solidFill>
              </a:rPr>
              <a:t>automate the tedious parts of software development</a:t>
            </a:r>
            <a:r>
              <a:rPr lang="en-US" dirty="0" smtClean="0">
                <a:solidFill>
                  <a:srgbClr val="002060"/>
                </a:solidFill>
              </a:rPr>
              <a:t> and provide a design-time </a:t>
            </a:r>
            <a:r>
              <a:rPr lang="en-US" b="1" dirty="0" smtClean="0">
                <a:solidFill>
                  <a:srgbClr val="002060"/>
                </a:solidFill>
              </a:rPr>
              <a:t>framework for analysis of software systems – reducing errors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– Key ideas</a:t>
            </a:r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383" y="1072398"/>
            <a:ext cx="4144848" cy="25857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509" y="3856422"/>
            <a:ext cx="4103276" cy="27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76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icrosoftCPSWorkshopDube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BigData 2017 - Fangzhou Sun</Template>
  <TotalTime>3065</TotalTime>
  <Words>628</Words>
  <Application>Microsoft Office PowerPoint</Application>
  <PresentationFormat>On-screen Show (4:3)</PresentationFormat>
  <Paragraphs>114</Paragraphs>
  <Slides>21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Avenir</vt:lpstr>
      <vt:lpstr>Avenir Book</vt:lpstr>
      <vt:lpstr>Avenir Next</vt:lpstr>
      <vt:lpstr>Calibri</vt:lpstr>
      <vt:lpstr>Calibri Light</vt:lpstr>
      <vt:lpstr>Wingdings 3</vt:lpstr>
      <vt:lpstr>MicrosoftCPSWorkshopDubey</vt:lpstr>
      <vt:lpstr>Office Theme</vt:lpstr>
      <vt:lpstr>Resilient Computing Within Smart Grids - Information Architecture</vt:lpstr>
      <vt:lpstr>The Context</vt:lpstr>
      <vt:lpstr>The Evolution of Energy Networks</vt:lpstr>
      <vt:lpstr>The Evolution of Energy Networks</vt:lpstr>
      <vt:lpstr>VISION</vt:lpstr>
      <vt:lpstr>RIAPS Vision</vt:lpstr>
      <vt:lpstr>RIAPS Vision</vt:lpstr>
      <vt:lpstr>Programming Model: key ideas</vt:lpstr>
      <vt:lpstr>Overview – Key ideas</vt:lpstr>
      <vt:lpstr>Actor Based Design</vt:lpstr>
      <vt:lpstr>Components</vt:lpstr>
      <vt:lpstr>Components</vt:lpstr>
      <vt:lpstr>Components</vt:lpstr>
      <vt:lpstr>Components</vt:lpstr>
      <vt:lpstr>Components</vt:lpstr>
      <vt:lpstr>Components</vt:lpstr>
      <vt:lpstr>Components</vt:lpstr>
      <vt:lpstr>Components</vt:lpstr>
      <vt:lpstr>Components</vt:lpstr>
      <vt:lpstr>Extended Demonstration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abhishek</dc:creator>
  <cp:lastModifiedBy>Abhishek D</cp:lastModifiedBy>
  <cp:revision>675</cp:revision>
  <cp:lastPrinted>2016-02-14T23:03:40Z</cp:lastPrinted>
  <dcterms:created xsi:type="dcterms:W3CDTF">2016-02-12T23:39:17Z</dcterms:created>
  <dcterms:modified xsi:type="dcterms:W3CDTF">2018-03-12T20:45:15Z</dcterms:modified>
</cp:coreProperties>
</file>